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2" r:id="rId1"/>
  </p:sldMasterIdLst>
  <p:notesMasterIdLst>
    <p:notesMasterId r:id="rId9"/>
  </p:notesMasterIdLst>
  <p:handoutMasterIdLst>
    <p:handoutMasterId r:id="rId10"/>
  </p:handoutMasterIdLst>
  <p:sldIdLst>
    <p:sldId id="278" r:id="rId2"/>
    <p:sldId id="493" r:id="rId3"/>
    <p:sldId id="494" r:id="rId4"/>
    <p:sldId id="489" r:id="rId5"/>
    <p:sldId id="490" r:id="rId6"/>
    <p:sldId id="466" r:id="rId7"/>
    <p:sldId id="280" r:id="rId8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w Cen MT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w Cen MT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w Cen MT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w Cen MT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w Cen MT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006" autoAdjust="0"/>
    <p:restoredTop sz="86379"/>
  </p:normalViewPr>
  <p:slideViewPr>
    <p:cSldViewPr snapToGrid="0">
      <p:cViewPr varScale="1">
        <p:scale>
          <a:sx n="127" d="100"/>
          <a:sy n="127" d="100"/>
        </p:scale>
        <p:origin x="240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75" d="100"/>
        <a:sy n="175" d="100"/>
      </p:scale>
      <p:origin x="0" y="0"/>
    </p:cViewPr>
  </p:sorterViewPr>
  <p:notesViewPr>
    <p:cSldViewPr snapToGrid="0">
      <p:cViewPr varScale="1">
        <p:scale>
          <a:sx n="156" d="100"/>
          <a:sy n="156" d="100"/>
        </p:scale>
        <p:origin x="3720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ECC58626-4131-854F-8C3B-9EA21D20B0D2}" type="datetimeFigureOut">
              <a:rPr lang="en-US"/>
              <a:pPr>
                <a:defRPr/>
              </a:pPr>
              <a:t>3/28/18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034D00B-A8A2-D54A-BD90-328904BCD5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C5E2086A-64DE-AC47-91B2-6CA5C4D006AC}" type="datetimeFigureOut">
              <a:rPr lang="en-US"/>
              <a:pPr>
                <a:defRPr/>
              </a:pPr>
              <a:t>3/28/18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1FE5B822-F586-FC4A-B956-3DF387F7BDF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1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2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3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4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5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8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0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3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4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6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8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29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0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1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2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3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5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6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7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8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39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0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1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2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3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4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5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7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8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49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0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1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2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3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4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5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6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7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8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  <p:sp>
          <p:nvSpPr>
            <p:cNvPr id="59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/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0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075" y="541020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8EFD26-3F70-F440-BA2E-46B1F15B9BF9}" type="datetimeFigureOut">
              <a:rPr lang="en-US"/>
              <a:pPr>
                <a:defRPr/>
              </a:pPr>
              <a:t>3/28/18</a:t>
            </a:fld>
            <a:endParaRPr lang="en-US"/>
          </a:p>
        </p:txBody>
      </p:sp>
      <p:sp>
        <p:nvSpPr>
          <p:cNvPr id="6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5" y="5410200"/>
            <a:ext cx="512445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475" y="5410200"/>
            <a:ext cx="771525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1517B6-960B-BD42-86F8-068FEC494C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049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3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EEF406-BFE3-694D-AA8D-8737D8F5FF48}" type="datetimeFigureOut">
              <a:rPr lang="en-US"/>
              <a:pPr>
                <a:defRPr/>
              </a:pPr>
              <a:t>3/28/18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919849-4D4B-4448-AB58-18E5A262CD0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58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EFCC36-7EEB-6B42-A5FE-0D2AD1EA9E35}" type="datetimeFigureOut">
              <a:rPr lang="en-US"/>
              <a:pPr>
                <a:defRPr/>
              </a:pPr>
              <a:t>3/28/18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33C011-BAC5-4643-B5C7-28919421C82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9399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03288" y="731838"/>
            <a:ext cx="609600" cy="585787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Tw Cen MT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w Cen MT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w Cen MT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w Cen MT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w Cen MT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charset="0"/>
              </a:defRPr>
            </a:lvl9pPr>
          </a:lstStyle>
          <a:p>
            <a:pPr algn="r" eaLnBrk="1" hangingPunct="1"/>
            <a:r>
              <a:rPr lang="en-US" altLang="x-none" sz="8000">
                <a:ea typeface="Trebuchet MS" charset="0"/>
                <a:cs typeface="Trebuchet MS" charset="0"/>
              </a:rPr>
              <a:t>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37825" y="2765425"/>
            <a:ext cx="609600" cy="584200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Tw Cen MT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w Cen MT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w Cen MT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w Cen MT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w Cen MT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w Cen MT" charset="0"/>
              </a:defRPr>
            </a:lvl9pPr>
          </a:lstStyle>
          <a:p>
            <a:pPr algn="r" eaLnBrk="1" hangingPunct="1"/>
            <a:r>
              <a:rPr lang="en-US" altLang="x-none" sz="8000">
                <a:ea typeface="Trebuchet MS" charset="0"/>
                <a:cs typeface="Trebuchet MS" charset="0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6DB185-9BC1-D345-A8E5-CF95BBFACF01}" type="datetimeFigureOut">
              <a:rPr lang="en-US"/>
              <a:pPr>
                <a:defRPr/>
              </a:pPr>
              <a:t>3/28/18</a:t>
            </a:fld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6B186F-63C8-3F4A-90B5-9355C8543FF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05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0E8352-E64F-4A4F-9783-F81F78E858BA}" type="datetimeFigureOut">
              <a:rPr lang="en-US"/>
              <a:pPr>
                <a:defRPr/>
              </a:pPr>
              <a:t>3/28/18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FCC219-DCC0-8C4F-A3F6-F0320F8819E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4809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E18432-AC69-374E-82FC-F44E6ACB19C0}" type="datetimeFigureOut">
              <a:rPr lang="en-US"/>
              <a:pPr>
                <a:defRPr/>
              </a:pPr>
              <a:t>3/28/18</a:t>
            </a:fld>
            <a:endParaRPr lang="en-US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A5A8B3-C2C8-BA4C-8ED9-146AFDF2BC8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8943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20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20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>
              <a:buNone/>
              <a:defRPr lang="en-US" sz="20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F14487-B612-8742-91B8-E3C603FAA339}" type="datetimeFigureOut">
              <a:rPr lang="en-US"/>
              <a:pPr>
                <a:defRPr/>
              </a:pPr>
              <a:t>3/28/18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C1F102-F0EA-6E46-AA4C-21715E5357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117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1A09D9-97CB-6247-8DF8-7B886E4AC83F}" type="datetimeFigureOut">
              <a:rPr lang="en-US"/>
              <a:pPr>
                <a:defRPr/>
              </a:pPr>
              <a:t>3/28/18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68A8B6-9405-BB4F-9B08-051CF858584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6279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C207CB-1136-E547-91F3-EEF6C3D5E47B}" type="datetimeFigureOut">
              <a:rPr lang="en-US"/>
              <a:pPr>
                <a:defRPr/>
              </a:pPr>
              <a:t>3/28/18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C19422-02FB-B044-8D45-95687B2E8E9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842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542BDE-5F46-2B4A-ADAB-C0630740BAE1}" type="datetimeFigureOut">
              <a:rPr lang="en-US"/>
              <a:pPr>
                <a:defRPr/>
              </a:pPr>
              <a:t>3/28/18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84283E-B9B6-C14D-8443-837E2E352EE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986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478137-33D4-BB4E-8E75-72546C544DBA}" type="datetimeFigureOut">
              <a:rPr lang="en-US"/>
              <a:pPr>
                <a:defRPr/>
              </a:pPr>
              <a:t>3/28/18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F871E7-1E1D-7B4C-A605-5CF4FCE912A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449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53282F-A915-4745-8428-3CC80A46DAAA}" type="datetimeFigureOut">
              <a:rPr lang="en-US"/>
              <a:pPr>
                <a:defRPr/>
              </a:pPr>
              <a:t>3/28/18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B911AD-BC29-D144-8062-C8FF1D5C7C9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391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EDE0DA-4B55-B042-94BF-033343F220E9}" type="datetimeFigureOut">
              <a:rPr lang="en-US"/>
              <a:pPr>
                <a:defRPr/>
              </a:pPr>
              <a:t>3/28/18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927DC1-D164-1843-AD75-F0CD1D148FC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661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78DF01-5369-EE45-B226-42F9E73101F4}" type="datetimeFigureOut">
              <a:rPr lang="en-US"/>
              <a:pPr>
                <a:defRPr/>
              </a:pPr>
              <a:t>3/28/18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B2FF4F-B806-194B-8BD5-64B10B459F5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461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741929-2723-B341-9B2D-B237A498F80C}" type="datetimeFigureOut">
              <a:rPr lang="en-US"/>
              <a:pPr>
                <a:defRPr/>
              </a:pPr>
              <a:t>3/28/18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E4AEEC-04E4-2942-9753-9AA04AB6603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56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2340D7-1B75-6A49-B017-AA876C13095D}" type="datetimeFigureOut">
              <a:rPr lang="en-US"/>
              <a:pPr>
                <a:defRPr/>
              </a:pPr>
              <a:t>3/28/18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C504D1-6861-364C-B3BE-B982EBE2F4D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535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4C130B-BE53-D64C-B664-EE0D07E8749E}" type="datetimeFigureOut">
              <a:rPr lang="en-US"/>
              <a:pPr>
                <a:defRPr/>
              </a:pPr>
              <a:t>3/28/18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E768B1-96DB-6D43-8612-C7840A282B6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94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7" name="Group 7"/>
          <p:cNvGrpSpPr>
            <a:grpSpLocks/>
          </p:cNvGrpSpPr>
          <p:nvPr/>
        </p:nvGrpSpPr>
        <p:grpSpPr bwMode="auto">
          <a:xfrm>
            <a:off x="-14288" y="0"/>
            <a:ext cx="12053888" cy="6858000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/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/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9125"/>
            <a:ext cx="9906000" cy="1477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102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41413" y="2249488"/>
            <a:ext cx="9906000" cy="3541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488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5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526C0829-0F08-494B-A194-832B72F46F46}" type="datetimeFigureOut">
              <a:rPr lang="en-US"/>
              <a:pPr>
                <a:defRPr/>
              </a:pPr>
              <a:t>3/28/18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3" y="5883275"/>
            <a:ext cx="6238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050" cap="all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5888" y="5883275"/>
            <a:ext cx="7715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5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220249F5-EAF9-C446-9B42-1EBF70DBFC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0" r:id="rId1"/>
    <p:sldLayoutId id="2147484085" r:id="rId2"/>
    <p:sldLayoutId id="2147484086" r:id="rId3"/>
    <p:sldLayoutId id="2147484087" r:id="rId4"/>
    <p:sldLayoutId id="2147484088" r:id="rId5"/>
    <p:sldLayoutId id="2147484089" r:id="rId6"/>
    <p:sldLayoutId id="2147484090" r:id="rId7"/>
    <p:sldLayoutId id="2147484091" r:id="rId8"/>
    <p:sldLayoutId id="2147484092" r:id="rId9"/>
    <p:sldLayoutId id="2147484093" r:id="rId10"/>
    <p:sldLayoutId id="2147484094" r:id="rId11"/>
    <p:sldLayoutId id="2147484101" r:id="rId12"/>
    <p:sldLayoutId id="2147484095" r:id="rId13"/>
    <p:sldLayoutId id="2147484096" r:id="rId14"/>
    <p:sldLayoutId id="2147484097" r:id="rId15"/>
    <p:sldLayoutId id="2147484098" r:id="rId16"/>
    <p:sldLayoutId id="2147484099" r:id="rId17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kern="1200" cap="all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Tw Cen MT"/>
        </a:defRPr>
      </a:lvl9pPr>
    </p:titleStyle>
    <p:bodyStyle>
      <a:lvl1pPr marL="228600" indent="-228600" algn="l" rtl="0" eaLnBrk="0" fontAlgn="base" hangingPunct="0">
        <a:lnSpc>
          <a:spcPct val="120000"/>
        </a:lnSpc>
        <a:spcBef>
          <a:spcPts val="1000"/>
        </a:spcBef>
        <a:spcAft>
          <a:spcPct val="0"/>
        </a:spcAft>
        <a:buSzPct val="125000"/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0000"/>
        </a:lnSpc>
        <a:spcBef>
          <a:spcPts val="500"/>
        </a:spcBef>
        <a:spcAft>
          <a:spcPct val="0"/>
        </a:spcAft>
        <a:buSzPct val="125000"/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224" y="0"/>
            <a:ext cx="9906000" cy="1477963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March 2018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3224" y="1609408"/>
            <a:ext cx="9906000" cy="3541712"/>
          </a:xfrm>
        </p:spPr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  <a:defRPr/>
            </a:pPr>
            <a:r>
              <a:rPr lang="en-US" sz="2000" dirty="0"/>
              <a:t>Agenda</a:t>
            </a: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dirty="0"/>
              <a:t>Introductions and thanks to Microsoft</a:t>
            </a: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dirty="0"/>
              <a:t>Quantum News </a:t>
            </a: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dirty="0"/>
              <a:t>Food/Pizza</a:t>
            </a: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dirty="0"/>
              <a:t>Pavel </a:t>
            </a:r>
            <a:r>
              <a:rPr lang="en-US" dirty="0" err="1"/>
              <a:t>Belevich</a:t>
            </a:r>
            <a:r>
              <a:rPr lang="en-US" dirty="0"/>
              <a:t> – Background 1h</a:t>
            </a:r>
          </a:p>
          <a:p>
            <a:pPr lvl="2" eaLnBrk="1" hangingPunct="1">
              <a:buFont typeface="Arial" panose="020B0604020202020204" pitchFamily="34" charset="0"/>
              <a:buChar char="•"/>
              <a:defRPr/>
            </a:pPr>
            <a:r>
              <a:rPr lang="en-US" dirty="0"/>
              <a:t>qubit, gate, simple algorithms, multi-qubit gates, NOT gate and CNOT gate, </a:t>
            </a:r>
            <a:r>
              <a:rPr lang="en-US" dirty="0" err="1"/>
              <a:t>Hadamard</a:t>
            </a:r>
            <a:r>
              <a:rPr lang="en-US" dirty="0"/>
              <a:t>, measurements and probabilities</a:t>
            </a: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dirty="0" err="1"/>
              <a:t>Javad</a:t>
            </a:r>
            <a:r>
              <a:rPr lang="en-US" dirty="0"/>
              <a:t> </a:t>
            </a:r>
            <a:r>
              <a:rPr lang="en-US" dirty="0" err="1"/>
              <a:t>Shavani</a:t>
            </a:r>
            <a:r>
              <a:rPr lang="en-US" dirty="0"/>
              <a:t> – 1h</a:t>
            </a:r>
          </a:p>
          <a:p>
            <a:pPr eaLnBrk="1" hangingPunct="1">
              <a:buFont typeface="Arial" panose="020B0604020202020204" pitchFamily="34" charset="0"/>
              <a:buChar char="•"/>
              <a:defRPr/>
            </a:pPr>
            <a:r>
              <a:rPr lang="en-US" sz="2000" dirty="0"/>
              <a:t>Presentations can be found at </a:t>
            </a: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NYCQuantumComputing</a:t>
            </a:r>
            <a:r>
              <a:rPr lang="en-US" sz="2000" dirty="0"/>
              <a:t> </a:t>
            </a:r>
          </a:p>
          <a:p>
            <a:pPr eaLnBrk="1" hangingPunct="1">
              <a:buFont typeface="Arial" panose="020B0604020202020204" pitchFamily="34" charset="0"/>
              <a:buChar char="•"/>
              <a:defRPr/>
            </a:pPr>
            <a:r>
              <a:rPr lang="en-US" sz="2000" dirty="0"/>
              <a:t>Twitter @</a:t>
            </a:r>
            <a:r>
              <a:rPr lang="en-US" sz="2000" dirty="0" err="1"/>
              <a:t>NYCQuantum</a:t>
            </a:r>
            <a:r>
              <a:rPr lang="en-US" sz="2000" dirty="0"/>
              <a:t> </a:t>
            </a:r>
          </a:p>
          <a:p>
            <a:pPr eaLnBrk="1" hangingPunct="1">
              <a:buFont typeface="Arial" panose="020B0604020202020204" pitchFamily="34" charset="0"/>
              <a:buChar char="•"/>
              <a:defRPr/>
            </a:pPr>
            <a:r>
              <a:rPr lang="en-US" sz="2000" dirty="0"/>
              <a:t>Looking for hosts, presenters, topics, suggestions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224" y="0"/>
            <a:ext cx="9906000" cy="1477963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FUTURE 2018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3224" y="1551219"/>
            <a:ext cx="9906000" cy="3541712"/>
          </a:xfrm>
        </p:spPr>
        <p:txBody>
          <a:bodyPr/>
          <a:lstStyle/>
          <a:p>
            <a:pPr eaLnBrk="1" hangingPunct="1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May 3, 2018 </a:t>
            </a: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sz="2400" dirty="0" err="1"/>
              <a:t>Rigetti</a:t>
            </a:r>
            <a:r>
              <a:rPr lang="en-US" sz="2400" dirty="0"/>
              <a:t>? Other topics? </a:t>
            </a:r>
          </a:p>
          <a:p>
            <a:pPr eaLnBrk="1" hangingPunct="1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May 30, 2018 </a:t>
            </a: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sz="2400" dirty="0"/>
              <a:t>Quantum Networking</a:t>
            </a:r>
          </a:p>
          <a:p>
            <a:pPr eaLnBrk="1" hangingPunct="1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June 27, 2018</a:t>
            </a:r>
          </a:p>
          <a:p>
            <a:pPr lvl="1" eaLnBrk="1" hangingPunct="1">
              <a:buFont typeface="Arial" panose="020B0604020202020204" pitchFamily="34" charset="0"/>
              <a:buChar char="•"/>
              <a:defRPr/>
            </a:pPr>
            <a:r>
              <a:rPr lang="en-US" dirty="0"/>
              <a:t> </a:t>
            </a:r>
            <a:r>
              <a:rPr lang="en-US" sz="2400" dirty="0"/>
              <a:t>Quantum Machine Learning</a:t>
            </a:r>
          </a:p>
          <a:p>
            <a:pPr eaLnBrk="1" hangingPunct="1"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Looking for hosts, presenters, topics, suggestions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0591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5159" y="73256"/>
            <a:ext cx="9906000" cy="1477963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Creative/Destruction labs</a:t>
            </a:r>
            <a:br>
              <a:rPr lang="en-US" dirty="0"/>
            </a:br>
            <a:r>
              <a:rPr lang="en-US" dirty="0"/>
              <a:t>Quantum Machine Learning incubator program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3224" y="1551219"/>
            <a:ext cx="9906000" cy="3541712"/>
          </a:xfrm>
        </p:spPr>
        <p:txBody>
          <a:bodyPr/>
          <a:lstStyle/>
          <a:p>
            <a:r>
              <a:rPr lang="en-US" sz="1800" dirty="0"/>
              <a:t>Attend a technical and business </a:t>
            </a:r>
            <a:r>
              <a:rPr lang="en-US" sz="1800" dirty="0" err="1"/>
              <a:t>bootcamp</a:t>
            </a:r>
            <a:r>
              <a:rPr lang="en-US" sz="1800" dirty="0"/>
              <a:t> run by Peter </a:t>
            </a:r>
            <a:r>
              <a:rPr lang="en-US" sz="1800" dirty="0" err="1"/>
              <a:t>Wittek</a:t>
            </a:r>
            <a:r>
              <a:rPr lang="en-US" sz="1800" dirty="0"/>
              <a:t>, author of the first textbook on Quantum Machine Learning </a:t>
            </a:r>
          </a:p>
          <a:p>
            <a:r>
              <a:rPr lang="en-US" sz="1800" dirty="0"/>
              <a:t>Receive pre-seed investment from Bloomberg Beta, Data Collective Venture Capital, and Spectrum28</a:t>
            </a:r>
          </a:p>
          <a:p>
            <a:r>
              <a:rPr lang="en-US" sz="1800" dirty="0"/>
              <a:t>Have complementary access and training on the D-Wave and </a:t>
            </a:r>
            <a:r>
              <a:rPr lang="en-US" sz="1800" dirty="0" err="1"/>
              <a:t>Rigetti</a:t>
            </a:r>
            <a:r>
              <a:rPr lang="en-US" sz="1800" dirty="0"/>
              <a:t> systems</a:t>
            </a:r>
          </a:p>
          <a:p>
            <a:r>
              <a:rPr lang="en-US" sz="1800" dirty="0"/>
              <a:t>Business mentoring and access to seed investors via the CDL's Objective setting mentorship program</a:t>
            </a:r>
          </a:p>
          <a:p>
            <a:r>
              <a:rPr lang="en-US" sz="1800" dirty="0"/>
              <a:t>Location is Toronto. Participants need to be here for the technical </a:t>
            </a:r>
            <a:r>
              <a:rPr lang="en-US" sz="1800" dirty="0" err="1"/>
              <a:t>bootcamp</a:t>
            </a:r>
            <a:r>
              <a:rPr lang="en-US" sz="1800" dirty="0"/>
              <a:t> (last three weeks of July) and for CDL session days (one day in each of October, December, February, April and June)</a:t>
            </a:r>
          </a:p>
          <a:p>
            <a:r>
              <a:rPr lang="en-US" sz="1800" dirty="0"/>
              <a:t>Early Application, Tuesday April 10th at 11:59 PM EST</a:t>
            </a:r>
            <a:br>
              <a:rPr lang="en-US" sz="1800" dirty="0"/>
            </a:br>
            <a:r>
              <a:rPr lang="en-US" sz="1800" dirty="0"/>
              <a:t>Deadline to Apply, Tuesday, May 10th at 11:59 PM EST</a:t>
            </a:r>
          </a:p>
          <a:p>
            <a:r>
              <a:rPr lang="en-US" sz="1800" dirty="0"/>
              <a:t>For more details email </a:t>
            </a:r>
            <a:r>
              <a:rPr lang="en-US" sz="1800" dirty="0" err="1"/>
              <a:t>khalid@creativedestructionlab.com</a:t>
            </a:r>
            <a:r>
              <a:rPr lang="en-US" sz="1800" dirty="0"/>
              <a:t> or apply at https://</a:t>
            </a:r>
            <a:r>
              <a:rPr lang="en-US" sz="1800" dirty="0" err="1"/>
              <a:t>www.creativedestructionlab.com</a:t>
            </a:r>
            <a:r>
              <a:rPr lang="en-US" sz="1800" dirty="0"/>
              <a:t>/locations/</a:t>
            </a:r>
            <a:r>
              <a:rPr lang="en-US" sz="1800" dirty="0" err="1"/>
              <a:t>toronto</a:t>
            </a:r>
            <a:r>
              <a:rPr lang="en-US" sz="1800" dirty="0"/>
              <a:t>/qml2018-2019/</a:t>
            </a:r>
          </a:p>
          <a:p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br>
              <a:rPr lang="en-US" sz="28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39547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271167"/>
            <a:ext cx="9906000" cy="1477963"/>
          </a:xfrm>
        </p:spPr>
        <p:txBody>
          <a:bodyPr/>
          <a:lstStyle/>
          <a:p>
            <a:r>
              <a:rPr lang="en-US" dirty="0" err="1"/>
              <a:t>edx</a:t>
            </a:r>
            <a:r>
              <a:rPr lang="en-US" dirty="0"/>
              <a:t> class Starting January 15, 2018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5174" y="1520317"/>
            <a:ext cx="6290628" cy="487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33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223" y="0"/>
            <a:ext cx="9906000" cy="1477963"/>
          </a:xfrm>
        </p:spPr>
        <p:txBody>
          <a:bodyPr/>
          <a:lstStyle/>
          <a:p>
            <a:r>
              <a:rPr lang="en-US" dirty="0"/>
              <a:t>News / Interesting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3223" y="1035830"/>
            <a:ext cx="10654347" cy="3541712"/>
          </a:xfrm>
        </p:spPr>
        <p:txBody>
          <a:bodyPr/>
          <a:lstStyle/>
          <a:p>
            <a:r>
              <a:rPr lang="en-US" dirty="0"/>
              <a:t>“Experimental Realization of a One-way Quantum Computer Algorithm Solving Simon’s Problem”</a:t>
            </a:r>
          </a:p>
          <a:p>
            <a:pPr lvl="1"/>
            <a:r>
              <a:rPr lang="en-US" sz="1400" dirty="0"/>
              <a:t>Using an all-optical setup and modifying the bases of single-qubit measurements on a five- qubit cluster state, key representative functions of the logical two-qubit version’s black box can be queried and solved. To the best of our knowledge, this work represents the first experimental realization of the quantum algorithm solving Simon’s Problem.</a:t>
            </a:r>
          </a:p>
          <a:p>
            <a:r>
              <a:rPr lang="en-US" dirty="0"/>
              <a:t>“Programming Quantum Computers Using Design Automation”</a:t>
            </a:r>
          </a:p>
          <a:p>
            <a:pPr lvl="1"/>
            <a:r>
              <a:rPr lang="en-US" sz="1600" dirty="0"/>
              <a:t>“…This entails the translation of a high-level description of a quantum algorithm to hardware-specific low-level operations which can be carried out by the quantum device…”</a:t>
            </a:r>
          </a:p>
          <a:p>
            <a:r>
              <a:rPr lang="en-US" dirty="0"/>
              <a:t>Quantum Distributed Computing Applied to Grover’s Search Algorithm</a:t>
            </a:r>
          </a:p>
          <a:p>
            <a:pPr lvl="1"/>
            <a:r>
              <a:rPr lang="en-US" sz="1600" dirty="0"/>
              <a:t>“.. We show here that by distributing the computing load on a set of quantum computers, we achieve better information the- </a:t>
            </a:r>
            <a:r>
              <a:rPr lang="en-US" sz="1600" dirty="0" err="1"/>
              <a:t>oretic</a:t>
            </a:r>
            <a:r>
              <a:rPr lang="en-US" sz="1600" dirty="0"/>
              <a:t> bounds and relaxed space scaling. Howsoever small one quantum computing node is, by virtue of networking and sharing of data, we can virtually work with a sufficiently large qubit space…” </a:t>
            </a:r>
          </a:p>
          <a:p>
            <a:r>
              <a:rPr lang="en-US" dirty="0"/>
              <a:t>Quantum Internet Research Group https://</a:t>
            </a:r>
            <a:r>
              <a:rPr lang="en-US" dirty="0" err="1"/>
              <a:t>www.irtf.org</a:t>
            </a:r>
            <a:r>
              <a:rPr lang="en-US" dirty="0"/>
              <a:t>/mailman/</a:t>
            </a:r>
            <a:r>
              <a:rPr lang="en-US" dirty="0" err="1"/>
              <a:t>listinfo</a:t>
            </a:r>
            <a:r>
              <a:rPr lang="en-US" dirty="0"/>
              <a:t>/</a:t>
            </a:r>
            <a:r>
              <a:rPr lang="en-US" dirty="0" err="1"/>
              <a:t>qirg</a:t>
            </a:r>
            <a:endParaRPr lang="en-US" dirty="0"/>
          </a:p>
          <a:p>
            <a:r>
              <a:rPr lang="en-US" dirty="0"/>
              <a:t>Quantum Information Zoo https://</a:t>
            </a:r>
            <a:r>
              <a:rPr lang="en-US" dirty="0" err="1"/>
              <a:t>math.nist.gov</a:t>
            </a:r>
            <a:r>
              <a:rPr lang="en-US" dirty="0"/>
              <a:t>/quantum/zoo/</a:t>
            </a:r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440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Ideas for 2018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Quantum Noise and </a:t>
            </a:r>
            <a:r>
              <a:rPr lang="en-US" dirty="0" err="1"/>
              <a:t>Decoherence</a:t>
            </a:r>
            <a:endParaRPr lang="en-US" dirty="0"/>
          </a:p>
          <a:p>
            <a:r>
              <a:rPr lang="en-US" dirty="0"/>
              <a:t>Advanced topics (Quantum Machine Learning, Quantum Games, Quantum ”assist”) </a:t>
            </a:r>
          </a:p>
          <a:p>
            <a:r>
              <a:rPr lang="en-US" dirty="0"/>
              <a:t>Microsoft, </a:t>
            </a:r>
            <a:r>
              <a:rPr lang="en-US" dirty="0" err="1"/>
              <a:t>Rigetti</a:t>
            </a:r>
            <a:r>
              <a:rPr lang="en-US" dirty="0"/>
              <a:t>, Venture investing</a:t>
            </a:r>
          </a:p>
          <a:p>
            <a:r>
              <a:rPr lang="en-US" dirty="0"/>
              <a:t>Quantum Hardware</a:t>
            </a:r>
          </a:p>
          <a:p>
            <a:r>
              <a:rPr lang="en-US" dirty="0"/>
              <a:t>Group application design</a:t>
            </a:r>
          </a:p>
          <a:p>
            <a:pPr lvl="1"/>
            <a:r>
              <a:rPr lang="en-US" dirty="0"/>
              <a:t>What’s a good application? Modeling, game? </a:t>
            </a:r>
          </a:p>
        </p:txBody>
      </p:sp>
    </p:spTree>
    <p:extLst>
      <p:ext uri="{BB962C8B-B14F-4D97-AF65-F5344CB8AC3E}">
        <p14:creationId xmlns:p14="http://schemas.microsoft.com/office/powerpoint/2010/main" val="596139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Recap 2017</a:t>
            </a:r>
          </a:p>
        </p:txBody>
      </p:sp>
      <p:sp>
        <p:nvSpPr>
          <p:cNvPr id="22530" name="Content Placeholder 2"/>
          <p:cNvSpPr>
            <a:spLocks noGrp="1"/>
          </p:cNvSpPr>
          <p:nvPr>
            <p:ph idx="1"/>
          </p:nvPr>
        </p:nvSpPr>
        <p:spPr>
          <a:xfrm>
            <a:off x="720627" y="1715413"/>
            <a:ext cx="9906000" cy="3541712"/>
          </a:xfrm>
        </p:spPr>
        <p:txBody>
          <a:bodyPr/>
          <a:lstStyle/>
          <a:p>
            <a:r>
              <a:rPr lang="en-US" altLang="x-none" sz="1800" dirty="0"/>
              <a:t>2017</a:t>
            </a:r>
          </a:p>
          <a:p>
            <a:pPr lvl="1"/>
            <a:r>
              <a:rPr lang="en-US" altLang="x-none" sz="1600" dirty="0"/>
              <a:t>Grover search, IBM’s Quantum Experience, math behind Grover, DWAVE technical presentation, Chris Monroe from IONQ, Quantum Entanglement, Bell’s Inequality, IBM presented QISKIT, Nathan </a:t>
            </a:r>
            <a:r>
              <a:rPr lang="en-US" altLang="x-none" sz="1600" dirty="0" err="1"/>
              <a:t>Weibe</a:t>
            </a:r>
            <a:r>
              <a:rPr lang="en-US" altLang="x-none" sz="1600" dirty="0"/>
              <a:t> from Microsoft, Shor Discussion </a:t>
            </a:r>
          </a:p>
          <a:p>
            <a:r>
              <a:rPr lang="en-US" altLang="x-none" sz="2000" dirty="0"/>
              <a:t>2018</a:t>
            </a:r>
          </a:p>
          <a:p>
            <a:pPr lvl="1"/>
            <a:r>
              <a:rPr lang="en-US" altLang="x-none" sz="1600" dirty="0"/>
              <a:t>Refresher – thanks to everybody for helping </a:t>
            </a:r>
          </a:p>
          <a:p>
            <a:pPr lvl="1"/>
            <a:r>
              <a:rPr lang="en-US" altLang="x-none" sz="1600" dirty="0"/>
              <a:t>Muir</a:t>
            </a:r>
          </a:p>
          <a:p>
            <a:endParaRPr lang="en-US" altLang="x-none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52004</TotalTime>
  <Words>424</Words>
  <Application>Microsoft Macintosh PowerPoint</Application>
  <PresentationFormat>Widescreen</PresentationFormat>
  <Paragraphs>55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Trebuchet MS</vt:lpstr>
      <vt:lpstr>Tw Cen MT</vt:lpstr>
      <vt:lpstr>Circuit</vt:lpstr>
      <vt:lpstr>March 2018</vt:lpstr>
      <vt:lpstr>FUTURE 2018</vt:lpstr>
      <vt:lpstr>Creative/Destruction labs Quantum Machine Learning incubator program</vt:lpstr>
      <vt:lpstr>edx class Starting January 15, 2018 </vt:lpstr>
      <vt:lpstr>News / Interesting</vt:lpstr>
      <vt:lpstr>Ideas for 2018</vt:lpstr>
      <vt:lpstr>Recap 2017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Quantum computing</dc:title>
  <dc:creator>STEVE YALOVITSER</dc:creator>
  <cp:lastModifiedBy>Steven Willis</cp:lastModifiedBy>
  <cp:revision>284</cp:revision>
  <cp:lastPrinted>2017-12-18T22:15:54Z</cp:lastPrinted>
  <dcterms:created xsi:type="dcterms:W3CDTF">2017-02-28T01:20:52Z</dcterms:created>
  <dcterms:modified xsi:type="dcterms:W3CDTF">2018-03-28T19:58:54Z</dcterms:modified>
</cp:coreProperties>
</file>